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9D48E9-A706-4B2D-AE3A-04A62CD2AA13}"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D48E9-A706-4B2D-AE3A-04A62CD2AA13}"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D48E9-A706-4B2D-AE3A-04A62CD2AA13}"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D48E9-A706-4B2D-AE3A-04A62CD2AA13}"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D48E9-A706-4B2D-AE3A-04A62CD2AA13}"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9D48E9-A706-4B2D-AE3A-04A62CD2AA13}"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9D48E9-A706-4B2D-AE3A-04A62CD2AA13}" type="datetimeFigureOut">
              <a:rPr lang="en-US" smtClean="0"/>
              <a:pPr/>
              <a:t>5/10/2015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9D48E9-A706-4B2D-AE3A-04A62CD2AA13}" type="datetimeFigureOut">
              <a:rPr lang="en-US" smtClean="0"/>
              <a:pPr/>
              <a:t>5/10/2015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D48E9-A706-4B2D-AE3A-04A62CD2AA13}" type="datetimeFigureOut">
              <a:rPr lang="en-US" smtClean="0"/>
              <a:pPr/>
              <a:t>5/10/2015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D48E9-A706-4B2D-AE3A-04A62CD2AA13}"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D48E9-A706-4B2D-AE3A-04A62CD2AA13}" type="datetimeFigureOut">
              <a:rPr lang="en-US" smtClean="0"/>
              <a:pPr/>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2EDBE-FAE4-408D-BD02-B1D7D363258C}" type="slidenum">
              <a:rPr lang="en-US" smtClean="0"/>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D48E9-A706-4B2D-AE3A-04A62CD2AA13}" type="datetimeFigureOut">
              <a:rPr lang="en-US" smtClean="0"/>
              <a:pPr/>
              <a:t>5/10/2015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2EDBE-FAE4-408D-BD02-B1D7D363258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7975"/>
            <a:ext cx="7772400" cy="1470025"/>
          </a:xfrm>
        </p:spPr>
        <p:txBody>
          <a:bodyPr/>
          <a:lstStyle/>
          <a:p>
            <a:r>
              <a:rPr lang="en-US" b="1" dirty="0" smtClean="0"/>
              <a:t>A Mother’s Love</a:t>
            </a:r>
            <a:endParaRPr lang="en-US" b="1"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6370975"/>
          </a:xfrm>
          <a:prstGeom prst="rect">
            <a:avLst/>
          </a:prstGeom>
        </p:spPr>
        <p:txBody>
          <a:bodyPr wrap="square">
            <a:spAutoFit/>
          </a:bodyPr>
          <a:lstStyle/>
          <a:p>
            <a:r>
              <a:rPr lang="en-US" sz="3300" b="1" dirty="0" smtClean="0">
                <a:latin typeface="Arial Narrow" pitchFamily="34" charset="0"/>
              </a:rPr>
              <a:t>"In </a:t>
            </a:r>
            <a:r>
              <a:rPr lang="en-US" sz="3300" b="1" dirty="0">
                <a:latin typeface="Arial Narrow" pitchFamily="34" charset="0"/>
              </a:rPr>
              <a:t>my childhood, I would often look at bird nests. Once I climbed a tree to look into a nest, and the mother bird started pecking at me. She was desperate and willing to die to protect her nest, and not only once. When I brushed her aside, she flew away, and then came back. Seeing this, we cannot deny the powerful instinct of animals to transcend their own lives to protect their offspring. It is similar with human beings. You should be able to invest your life for the sake of love. That is the way of a true person." </a:t>
            </a:r>
            <a:r>
              <a:rPr lang="en-US" sz="3300" b="1" dirty="0" smtClean="0">
                <a:latin typeface="Arial Narrow" pitchFamily="34" charset="0"/>
              </a:rPr>
              <a:t>- Rev. Sun </a:t>
            </a:r>
            <a:r>
              <a:rPr lang="en-US" sz="3300" b="1" dirty="0" err="1" smtClean="0">
                <a:latin typeface="Arial Narrow" pitchFamily="34" charset="0"/>
              </a:rPr>
              <a:t>Myung</a:t>
            </a:r>
            <a:r>
              <a:rPr lang="en-US" sz="3300" b="1" dirty="0" smtClean="0">
                <a:latin typeface="Arial Narrow" pitchFamily="34" charset="0"/>
              </a:rPr>
              <a:t> Moon 1.14.89</a:t>
            </a:r>
            <a:endParaRPr lang="en-US" sz="3300"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1</a:t>
            </a:r>
            <a:endParaRPr lang="en-US" sz="3200" b="1"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6757"/>
            <a:ext cx="8382000" cy="6001643"/>
          </a:xfrm>
          <a:prstGeom prst="rect">
            <a:avLst/>
          </a:prstGeom>
        </p:spPr>
        <p:txBody>
          <a:bodyPr wrap="square">
            <a:spAutoFit/>
          </a:bodyPr>
          <a:lstStyle/>
          <a:p>
            <a:r>
              <a:rPr lang="en-US" sz="3200" b="1" dirty="0" smtClean="0">
                <a:latin typeface="Arial Narrow" pitchFamily="34" charset="0"/>
              </a:rPr>
              <a:t>"Parents </a:t>
            </a:r>
            <a:r>
              <a:rPr lang="en-US" sz="3200" b="1" dirty="0">
                <a:latin typeface="Arial Narrow" pitchFamily="34" charset="0"/>
              </a:rPr>
              <a:t>want to sacrifice everything for the sake of their own children. This is like God. What does this mean? God does not invest Himself for His own sake. Likewise parents want to live for the sake of others rather than for their own sake; they want to stand in the position of God, who lives for the sake of others. If God were to say that He only exists for Himself, this would not be true love. Love, life, and hope are realized when parents sacrifice themselves completely for the sake of their children and are bound together with them." </a:t>
            </a:r>
            <a:r>
              <a:rPr lang="en-US" sz="3200" b="1" dirty="0" smtClean="0">
                <a:latin typeface="Arial Narrow" pitchFamily="34" charset="0"/>
              </a:rPr>
              <a:t>    </a:t>
            </a:r>
          </a:p>
          <a:p>
            <a:pPr algn="r"/>
            <a:r>
              <a:rPr lang="en-US" sz="3200" b="1" dirty="0" smtClean="0">
                <a:latin typeface="Arial Narrow" pitchFamily="34" charset="0"/>
              </a:rPr>
              <a:t> </a:t>
            </a:r>
            <a:r>
              <a:rPr lang="en-US" sz="3200" b="1" dirty="0" smtClean="0">
                <a:latin typeface="Arial Narrow" pitchFamily="34" charset="0"/>
              </a:rPr>
              <a:t>       </a:t>
            </a:r>
            <a:r>
              <a:rPr lang="en-US" sz="3200" b="1" dirty="0" smtClean="0">
                <a:latin typeface="Arial Narrow" pitchFamily="34" charset="0"/>
              </a:rPr>
              <a:t>- Rev. Sun </a:t>
            </a:r>
            <a:r>
              <a:rPr lang="en-US" sz="3200" b="1" dirty="0" err="1" smtClean="0">
                <a:latin typeface="Arial Narrow" pitchFamily="34" charset="0"/>
              </a:rPr>
              <a:t>Myung</a:t>
            </a:r>
            <a:r>
              <a:rPr lang="en-US" sz="3200" b="1" dirty="0" smtClean="0">
                <a:latin typeface="Arial Narrow" pitchFamily="34" charset="0"/>
              </a:rPr>
              <a:t> Moon 9.10.73</a:t>
            </a:r>
            <a:endParaRPr lang="en-US" sz="3200" b="1"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2</a:t>
            </a:r>
            <a:endParaRPr lang="en-US" sz="3200" b="1"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763000" cy="6494085"/>
          </a:xfrm>
          <a:prstGeom prst="rect">
            <a:avLst/>
          </a:prstGeom>
        </p:spPr>
        <p:txBody>
          <a:bodyPr wrap="square">
            <a:spAutoFit/>
          </a:bodyPr>
          <a:lstStyle/>
          <a:p>
            <a:r>
              <a:rPr lang="en-US" sz="3200" b="1" dirty="0" smtClean="0">
                <a:latin typeface="Arial Narrow" pitchFamily="34" charset="0"/>
              </a:rPr>
              <a:t>"</a:t>
            </a:r>
            <a:r>
              <a:rPr lang="en-US" sz="3200" b="1" dirty="0">
                <a:latin typeface="Arial Narrow" pitchFamily="34" charset="0"/>
              </a:rPr>
              <a:t>Parents go through many difficulties for the sake of their children, but do not feel the hardship. Why? It is because they love them. After giving their flesh and blood, do parents keep a record? No. Rather, they are pained at not being able to give more. The same is true for the mothers here isn't it? When you breast feed your babies and they don't feed well, you feel worried. Isn't it true that your babies take away your flesh and blood? In a sense, aren't they the greatest of all thieves? Yet still mothers feel anxious when their babies do not feed properly. Why do parents love their children so much? It is because this is the law of love." </a:t>
            </a:r>
            <a:r>
              <a:rPr lang="en-US" sz="3200" b="1" dirty="0" smtClean="0">
                <a:latin typeface="Arial Narrow" pitchFamily="34" charset="0"/>
              </a:rPr>
              <a:t> - Rev. Sun </a:t>
            </a:r>
            <a:r>
              <a:rPr lang="en-US" sz="3200" b="1" dirty="0" err="1" smtClean="0">
                <a:latin typeface="Arial Narrow" pitchFamily="34" charset="0"/>
              </a:rPr>
              <a:t>Myung</a:t>
            </a:r>
            <a:r>
              <a:rPr lang="en-US" sz="3200" b="1" dirty="0" smtClean="0">
                <a:latin typeface="Arial Narrow" pitchFamily="34" charset="0"/>
              </a:rPr>
              <a:t> Moon 1.16.71</a:t>
            </a:r>
            <a:r>
              <a:rPr lang="en-US" sz="3200" b="1" dirty="0">
                <a:latin typeface="Arial Narrow" pitchFamily="34" charset="0"/>
              </a:rPr>
              <a:t> </a:t>
            </a:r>
            <a:endParaRPr lang="en-US" sz="3200"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3</a:t>
            </a:r>
            <a:endParaRPr lang="en-US" sz="3200" b="1"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2969"/>
            <a:ext cx="8610600" cy="6294031"/>
          </a:xfrm>
          <a:prstGeom prst="rect">
            <a:avLst/>
          </a:prstGeom>
        </p:spPr>
        <p:txBody>
          <a:bodyPr wrap="square">
            <a:spAutoFit/>
          </a:bodyPr>
          <a:lstStyle/>
          <a:p>
            <a:r>
              <a:rPr lang="en-US" sz="3100" b="1" dirty="0">
                <a:latin typeface="Arial Narrow" pitchFamily="34" charset="0"/>
              </a:rPr>
              <a:t>"If a son commits a crime and is sent to prison, the parents tearfully forgive and reach out to him, instead of saying, 'Serves him right!' This is why parental love is extraordinary. Similarly if a son is sentenced to execution, his mother will be totally grief-stricken and seek any way, even changing the world's legal system or risking her life, to save her son." </a:t>
            </a:r>
            <a:r>
              <a:rPr lang="en-US" sz="3100" b="1" dirty="0" smtClean="0">
                <a:latin typeface="Arial Narrow" pitchFamily="34" charset="0"/>
              </a:rPr>
              <a:t>- SMM 2.6.77</a:t>
            </a:r>
            <a:endParaRPr lang="en-US" sz="3100" b="1" dirty="0">
              <a:latin typeface="Arial Narrow" pitchFamily="34" charset="0"/>
            </a:endParaRPr>
          </a:p>
          <a:p>
            <a:r>
              <a:rPr lang="en-US" sz="3100" b="1" dirty="0">
                <a:latin typeface="Arial Narrow" pitchFamily="34" charset="0"/>
              </a:rPr>
              <a:t>"Parents give and yet feel that it is not enough; they love and yet feel as if there is some love they have not yet given and want to give more; and even after giving, they still feel unsatisfied with what they were able to give their children. This essence of parental love is what connects us to eternal love." </a:t>
            </a:r>
            <a:r>
              <a:rPr lang="en-US" sz="3100" b="1" dirty="0" smtClean="0">
                <a:latin typeface="Arial Narrow" pitchFamily="34" charset="0"/>
              </a:rPr>
              <a:t>- SMM 8.6.72</a:t>
            </a:r>
            <a:endParaRPr lang="en-US" sz="3100" b="1"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4</a:t>
            </a:r>
            <a:endParaRPr lang="en-US" sz="3200" b="1"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5632311"/>
          </a:xfrm>
          <a:prstGeom prst="rect">
            <a:avLst/>
          </a:prstGeom>
        </p:spPr>
        <p:txBody>
          <a:bodyPr wrap="square">
            <a:spAutoFit/>
          </a:bodyPr>
          <a:lstStyle/>
          <a:p>
            <a:r>
              <a:rPr lang="en-US" sz="3600" b="1" dirty="0" smtClean="0">
                <a:latin typeface="Arial Narrow" pitchFamily="34" charset="0"/>
              </a:rPr>
              <a:t>"(</a:t>
            </a:r>
            <a:r>
              <a:rPr lang="en-US" sz="3600" b="1" dirty="0">
                <a:latin typeface="Arial Narrow" pitchFamily="34" charset="0"/>
              </a:rPr>
              <a:t>From) the moment their baby's umbilical cord is cut, a loving heart will naturally arise in them. Every life form, whether on a higher or lower level, is created in such a way that it cannot but love its young. Thus since the act of loving their children inspires parents to invest and use their lives as stepping stone, it is clear that parental love brings us closest to an eternal unchanging standard." </a:t>
            </a:r>
            <a:r>
              <a:rPr lang="en-US" sz="3600" b="1" dirty="0" smtClean="0">
                <a:latin typeface="Arial Narrow" pitchFamily="34" charset="0"/>
              </a:rPr>
              <a:t>- SMM 9.12.71</a:t>
            </a:r>
            <a:endParaRPr lang="en-US" sz="3600"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5</a:t>
            </a:r>
            <a:endParaRPr lang="en-US" sz="3200" b="1"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00645"/>
            <a:ext cx="8686800" cy="5847755"/>
          </a:xfrm>
          <a:prstGeom prst="rect">
            <a:avLst/>
          </a:prstGeom>
        </p:spPr>
        <p:txBody>
          <a:bodyPr wrap="square">
            <a:spAutoFit/>
          </a:bodyPr>
          <a:lstStyle/>
          <a:p>
            <a:r>
              <a:rPr lang="en-US" sz="3400" b="1" dirty="0" smtClean="0">
                <a:latin typeface="Arial Narrow" pitchFamily="34" charset="0"/>
              </a:rPr>
              <a:t>"If </a:t>
            </a:r>
            <a:r>
              <a:rPr lang="en-US" sz="3400" b="1" dirty="0">
                <a:latin typeface="Arial Narrow" pitchFamily="34" charset="0"/>
              </a:rPr>
              <a:t>we analyze the essence of love, there is no need to revolutionize love. When parents love their children, this is part of true love. This is why the heart with which people loved their children from the time of the first ancestors is the same heart with which we descendants several </a:t>
            </a:r>
            <a:r>
              <a:rPr lang="en-US" sz="3400" b="1" dirty="0" err="1">
                <a:latin typeface="Arial Narrow" pitchFamily="34" charset="0"/>
              </a:rPr>
              <a:t>millenia</a:t>
            </a:r>
            <a:r>
              <a:rPr lang="en-US" sz="3400" b="1" dirty="0">
                <a:latin typeface="Arial Narrow" pitchFamily="34" charset="0"/>
              </a:rPr>
              <a:t> latter love our own children. Moreover, the heart with which our descendants several </a:t>
            </a:r>
            <a:r>
              <a:rPr lang="en-US" sz="3400" b="1" dirty="0" err="1">
                <a:latin typeface="Arial Narrow" pitchFamily="34" charset="0"/>
              </a:rPr>
              <a:t>millenia</a:t>
            </a:r>
            <a:r>
              <a:rPr lang="en-US" sz="3400" b="1" dirty="0">
                <a:latin typeface="Arial Narrow" pitchFamily="34" charset="0"/>
              </a:rPr>
              <a:t> latter will love their children will also be the same. True love is something pure that does not need to be revolutionized." </a:t>
            </a:r>
            <a:r>
              <a:rPr lang="en-US" sz="3400" b="1" dirty="0" smtClean="0">
                <a:latin typeface="Arial Narrow" pitchFamily="34" charset="0"/>
              </a:rPr>
              <a:t>- SMM 5.14.67</a:t>
            </a:r>
            <a:r>
              <a:rPr lang="en-US" sz="3400" b="1" dirty="0">
                <a:latin typeface="Arial Narrow" pitchFamily="34" charset="0"/>
              </a:rPr>
              <a:t> </a:t>
            </a:r>
            <a:endParaRPr lang="en-US" sz="3400"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6</a:t>
            </a:r>
            <a:endParaRPr lang="en-US" sz="3200" b="1"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4770537"/>
          </a:xfrm>
          <a:prstGeom prst="rect">
            <a:avLst/>
          </a:prstGeom>
        </p:spPr>
        <p:txBody>
          <a:bodyPr wrap="square">
            <a:spAutoFit/>
          </a:bodyPr>
          <a:lstStyle/>
          <a:p>
            <a:r>
              <a:rPr lang="en-US" sz="3800" b="1" dirty="0" smtClean="0">
                <a:latin typeface="Arial Narrow" pitchFamily="34" charset="0"/>
              </a:rPr>
              <a:t>"Parental </a:t>
            </a:r>
            <a:r>
              <a:rPr lang="en-US" sz="3800" b="1" dirty="0">
                <a:latin typeface="Arial Narrow" pitchFamily="34" charset="0"/>
              </a:rPr>
              <a:t>love is the highest. Those who have been raised with the empowerment of true parental love become well rounded people and understand the dynamics of love. The family is the school of love. The children will never forget their parent's love. The full experience of parental love is impossible without parents." </a:t>
            </a:r>
            <a:r>
              <a:rPr lang="en-US" sz="3800" b="1" dirty="0" smtClean="0">
                <a:latin typeface="Arial Narrow" pitchFamily="34" charset="0"/>
              </a:rPr>
              <a:t>- SMM 9.10.72</a:t>
            </a:r>
            <a:endParaRPr lang="en-US" sz="3800" dirty="0">
              <a:latin typeface="Arial Narrow" pitchFamily="34" charset="0"/>
            </a:endParaRPr>
          </a:p>
        </p:txBody>
      </p:sp>
      <p:sp>
        <p:nvSpPr>
          <p:cNvPr id="3" name="TextBox 2"/>
          <p:cNvSpPr txBox="1"/>
          <p:nvPr/>
        </p:nvSpPr>
        <p:spPr>
          <a:xfrm>
            <a:off x="8598544" y="6197025"/>
            <a:ext cx="393056" cy="584775"/>
          </a:xfrm>
          <a:prstGeom prst="rect">
            <a:avLst/>
          </a:prstGeom>
          <a:noFill/>
        </p:spPr>
        <p:txBody>
          <a:bodyPr wrap="none" rtlCol="0">
            <a:spAutoFit/>
          </a:bodyPr>
          <a:lstStyle/>
          <a:p>
            <a:r>
              <a:rPr lang="en-US" sz="3200" b="1" dirty="0" smtClean="0"/>
              <a:t>7</a:t>
            </a:r>
            <a:endParaRPr lang="en-US" sz="3200" b="1" dirty="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186</TotalTime>
  <Words>797</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 Mother’s Love</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Mother’s Love</dc:title>
  <dc:creator>user</dc:creator>
  <cp:lastModifiedBy>user</cp:lastModifiedBy>
  <cp:revision>5</cp:revision>
  <dcterms:created xsi:type="dcterms:W3CDTF">2015-05-10T04:03:55Z</dcterms:created>
  <dcterms:modified xsi:type="dcterms:W3CDTF">2015-05-10T15:41:03Z</dcterms:modified>
</cp:coreProperties>
</file>